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256" r:id="rId2"/>
    <p:sldId id="286" r:id="rId3"/>
    <p:sldId id="299" r:id="rId4"/>
    <p:sldId id="356" r:id="rId5"/>
    <p:sldId id="357" r:id="rId6"/>
    <p:sldId id="358" r:id="rId7"/>
    <p:sldId id="359" r:id="rId8"/>
    <p:sldId id="360" r:id="rId9"/>
    <p:sldId id="361" r:id="rId10"/>
    <p:sldId id="362" r:id="rId11"/>
    <p:sldId id="363" r:id="rId12"/>
    <p:sldId id="364" r:id="rId13"/>
    <p:sldId id="365" r:id="rId14"/>
    <p:sldId id="371" r:id="rId15"/>
    <p:sldId id="366" r:id="rId16"/>
    <p:sldId id="370" r:id="rId17"/>
    <p:sldId id="369" r:id="rId18"/>
    <p:sldId id="368" r:id="rId19"/>
    <p:sldId id="373" r:id="rId20"/>
    <p:sldId id="372" r:id="rId21"/>
    <p:sldId id="367" r:id="rId22"/>
    <p:sldId id="376" r:id="rId23"/>
    <p:sldId id="374" r:id="rId24"/>
    <p:sldId id="375" r:id="rId25"/>
    <p:sldId id="377" r:id="rId26"/>
    <p:sldId id="380" r:id="rId27"/>
    <p:sldId id="379" r:id="rId28"/>
    <p:sldId id="382" r:id="rId29"/>
    <p:sldId id="383" r:id="rId30"/>
    <p:sldId id="385" r:id="rId31"/>
    <p:sldId id="384" r:id="rId32"/>
    <p:sldId id="386" r:id="rId33"/>
    <p:sldId id="387" r:id="rId34"/>
    <p:sldId id="355" r:id="rId35"/>
    <p:sldId id="260" r:id="rId36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F527D"/>
    <a:srgbClr val="2C429E"/>
    <a:srgbClr val="2F5F7D"/>
    <a:srgbClr val="3760AA"/>
    <a:srgbClr val="CD62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62" autoAdjust="0"/>
    <p:restoredTop sz="96542" autoAdjust="0"/>
  </p:normalViewPr>
  <p:slideViewPr>
    <p:cSldViewPr>
      <p:cViewPr>
        <p:scale>
          <a:sx n="75" d="100"/>
          <a:sy n="75" d="100"/>
        </p:scale>
        <p:origin x="-2028" y="-888"/>
      </p:cViewPr>
      <p:guideLst>
        <p:guide orient="horz" pos="2160"/>
        <p:guide pos="3839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7" d="100"/>
          <a:sy n="67" d="100"/>
        </p:scale>
        <p:origin x="-3276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0E325-906D-4218-8E46-2D1D4C5FCDE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2A48B8-15CE-4E5B-B1BD-D7D8FFBF1C1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83108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45C48-F54E-48B3-A405-2C758A411920}" type="datetimeFigureOut">
              <a:rPr lang="en-US" smtClean="0"/>
              <a:t>6/12/2024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057ECC-F463-4F90-8C57-DC1E0BC56B4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7659838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607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1488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684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3429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4998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878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24815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33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481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76642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172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18115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6733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97644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0156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4831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90686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7648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2995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1253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57096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8079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456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36903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7557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0158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8867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728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27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3797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287243-172D-4B93-8893-FD96727E462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25020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162" y="2438400"/>
            <a:ext cx="10360501" cy="1162051"/>
          </a:xfrm>
        </p:spPr>
        <p:txBody>
          <a:bodyPr/>
          <a:lstStyle>
            <a:lvl1pPr algn="ctr">
              <a:defRPr sz="5400">
                <a:solidFill>
                  <a:srgbClr val="3760AA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581400"/>
            <a:ext cx="8532178" cy="685800"/>
          </a:xfrm>
        </p:spPr>
        <p:txBody>
          <a:bodyPr>
            <a:normAutofit/>
          </a:bodyPr>
          <a:lstStyle>
            <a:lvl1pPr marL="0" indent="0" algn="ctr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50504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9523572" cy="334962"/>
          </a:xfrm>
        </p:spPr>
        <p:txBody>
          <a:bodyPr/>
          <a:lstStyle>
            <a:lvl1pPr>
              <a:defRPr>
                <a:sym typeface="Wingding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rgbClr val="3760A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799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1812" y="2819400"/>
            <a:ext cx="10969943" cy="1143000"/>
          </a:xfrm>
        </p:spPr>
        <p:txBody>
          <a:bodyPr/>
          <a:lstStyle>
            <a:lvl1pPr algn="ctr">
              <a:defRPr sz="4800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66367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09640" y="122238"/>
            <a:ext cx="9523572" cy="33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09600"/>
            <a:ext cx="10972800" cy="586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7217" y="6525149"/>
            <a:ext cx="385979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>
                <a:solidFill>
                  <a:schemeClr val="bg1"/>
                </a:solidFill>
              </a:defRPr>
            </a:lvl1pPr>
          </a:lstStyle>
          <a:p>
            <a:r>
              <a:rPr lang="en-US"/>
              <a:t>Machine Learning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6012" y="6542442"/>
            <a:ext cx="533400" cy="32067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</a:defRPr>
            </a:lvl1pPr>
          </a:lstStyle>
          <a:p>
            <a:fld id="{20A7A832-6730-4971-A5D3-FA5C81A3095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094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4" r:id="rId3"/>
  </p:sldLayoutIdLst>
  <p:hf hdr="0" dt="0"/>
  <p:txStyles>
    <p:titleStyle>
      <a:lvl1pPr algn="r" defTabSz="914400" rtl="0" eaLnBrk="1" latinLnBrk="0" hangingPunct="1">
        <a:spcBef>
          <a:spcPct val="0"/>
        </a:spcBef>
        <a:buNone/>
        <a:defRPr sz="3000" b="1" kern="1200">
          <a:solidFill>
            <a:srgbClr val="3760AA"/>
          </a:solidFill>
          <a:effectLst>
            <a:outerShdw blurRad="38100" dist="38100" dir="2700000" algn="tl">
              <a:srgbClr val="000000">
                <a:alpha val="43137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5425" indent="-225425" algn="l" defTabSz="914400" rtl="0" eaLnBrk="1" latinLnBrk="0" hangingPunct="1">
        <a:spcBef>
          <a:spcPct val="20000"/>
        </a:spcBef>
        <a:buFont typeface="Arial" pitchFamily="34" charset="0"/>
        <a:buChar char="•"/>
        <a:defRPr sz="2800" b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1pPr>
      <a:lvl2pPr marL="688975" indent="-231775" algn="l" defTabSz="914400" rtl="0" eaLnBrk="1" latinLnBrk="0" hangingPunct="1">
        <a:spcBef>
          <a:spcPct val="20000"/>
        </a:spcBef>
        <a:buClr>
          <a:srgbClr val="C00000"/>
        </a:buClr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>
          <a:srgbClr val="0070C0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>
          <a:srgbClr val="FF0000"/>
        </a:buClr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12" y="2438400"/>
            <a:ext cx="11811000" cy="1162051"/>
          </a:xfrm>
        </p:spPr>
        <p:txBody>
          <a:bodyPr/>
          <a:lstStyle/>
          <a:p>
            <a:r>
              <a:rPr lang="en-US" dirty="0" smtClean="0"/>
              <a:t>CAR PRICE PREDICTION</a:t>
            </a:r>
            <a:endParaRPr lang="en-US" sz="5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324" y="3429000"/>
            <a:ext cx="8532178" cy="685800"/>
          </a:xfrm>
        </p:spPr>
        <p:txBody>
          <a:bodyPr/>
          <a:lstStyle/>
          <a:p>
            <a:r>
              <a:rPr lang="en-US" dirty="0"/>
              <a:t>Machine Learning</a:t>
            </a:r>
          </a:p>
        </p:txBody>
      </p:sp>
      <p:sp>
        <p:nvSpPr>
          <p:cNvPr id="4" name="Footer Placeholder 4"/>
          <p:cNvSpPr txBox="1">
            <a:spLocks/>
          </p:cNvSpPr>
          <p:nvPr/>
        </p:nvSpPr>
        <p:spPr>
          <a:xfrm>
            <a:off x="3427412" y="1538748"/>
            <a:ext cx="5562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 err="1">
                <a:solidFill>
                  <a:srgbClr val="C00000"/>
                </a:solidFill>
              </a:rPr>
              <a:t>Nhân</a:t>
            </a:r>
            <a:r>
              <a:rPr lang="en-US" sz="2000" dirty="0">
                <a:solidFill>
                  <a:srgbClr val="C00000"/>
                </a:solidFill>
              </a:rPr>
              <a:t> </a:t>
            </a:r>
            <a:r>
              <a:rPr lang="en-US" sz="2000" dirty="0" err="1">
                <a:solidFill>
                  <a:srgbClr val="C00000"/>
                </a:solidFill>
              </a:rPr>
              <a:t>bản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sz="2000" dirty="0" err="1">
                <a:solidFill>
                  <a:srgbClr val="FFC000"/>
                </a:solidFill>
              </a:rPr>
              <a:t>Phụng</a:t>
            </a:r>
            <a:r>
              <a:rPr lang="en-US" sz="2000" dirty="0">
                <a:solidFill>
                  <a:srgbClr val="FFC000"/>
                </a:solidFill>
              </a:rPr>
              <a:t> </a:t>
            </a:r>
            <a:r>
              <a:rPr lang="en-US" sz="2000" dirty="0" err="1">
                <a:solidFill>
                  <a:srgbClr val="FFC000"/>
                </a:solidFill>
              </a:rPr>
              <a:t>sự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sz="2000" dirty="0" err="1">
                <a:solidFill>
                  <a:srgbClr val="002060"/>
                </a:solidFill>
              </a:rPr>
              <a:t>Khai</a:t>
            </a:r>
            <a:r>
              <a:rPr lang="en-US" sz="2000" dirty="0">
                <a:solidFill>
                  <a:srgbClr val="002060"/>
                </a:solidFill>
              </a:rPr>
              <a:t> </a:t>
            </a:r>
            <a:r>
              <a:rPr lang="en-US" sz="2000" dirty="0" err="1">
                <a:solidFill>
                  <a:srgbClr val="002060"/>
                </a:solidFill>
              </a:rPr>
              <a:t>phóng</a:t>
            </a:r>
            <a:endParaRPr lang="en-US" sz="2000" dirty="0"/>
          </a:p>
        </p:txBody>
      </p:sp>
      <p:sp>
        <p:nvSpPr>
          <p:cNvPr id="5" name="Subtitle 2"/>
          <p:cNvSpPr txBox="1">
            <a:spLocks/>
          </p:cNvSpPr>
          <p:nvPr/>
        </p:nvSpPr>
        <p:spPr>
          <a:xfrm>
            <a:off x="1805620" y="4419600"/>
            <a:ext cx="8532178" cy="1447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b="1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Ton That Ron – 21IT042</a:t>
            </a:r>
          </a:p>
          <a:p>
            <a:r>
              <a:rPr lang="en-US" dirty="0" smtClean="0"/>
              <a:t> Le Minh The – 21IT048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867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10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891" y="653901"/>
            <a:ext cx="7573921" cy="28459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5412" y="3397713"/>
            <a:ext cx="5929652" cy="3229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76606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695" y="838200"/>
            <a:ext cx="10449317" cy="296916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793" y="3807363"/>
            <a:ext cx="10753119" cy="2413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632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33600"/>
            <a:ext cx="11507104" cy="2699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2352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7599" y="609600"/>
            <a:ext cx="7772400" cy="32170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4012" y="3690954"/>
            <a:ext cx="6832913" cy="2851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8488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14" y="909286"/>
            <a:ext cx="11612596" cy="50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024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15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114" y="904522"/>
            <a:ext cx="11612596" cy="5048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049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193" y="880707"/>
            <a:ext cx="11374437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7020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614" y="871180"/>
            <a:ext cx="11793596" cy="511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658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18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9" y="880707"/>
            <a:ext cx="11717385" cy="5096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90588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19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3812" y="637265"/>
            <a:ext cx="9204316" cy="286255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7260" y="3550946"/>
            <a:ext cx="8797420" cy="2866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849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5075" y="0"/>
            <a:ext cx="7801899" cy="549275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200"/>
              <a:t>CONTENTs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7873" y="1138402"/>
            <a:ext cx="9651238" cy="5342408"/>
          </a:xfrm>
        </p:spPr>
        <p:txBody>
          <a:bodyPr>
            <a:normAutofit/>
          </a:bodyPr>
          <a:lstStyle/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Dataset Overview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r>
              <a:rPr lang="en-US" sz="2800" b="1" dirty="0" smtClean="0">
                <a:solidFill>
                  <a:schemeClr val="accent1">
                    <a:lumMod val="75000"/>
                  </a:schemeClr>
                </a:solidFill>
              </a:rPr>
              <a:t>Data Cleaning</a:t>
            </a:r>
            <a:endParaRPr lang="en-US" sz="2800" b="1" dirty="0">
              <a:solidFill>
                <a:schemeClr val="accent1">
                  <a:lumMod val="75000"/>
                </a:schemeClr>
              </a:solidFill>
            </a:endParaRP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Missing Data</a:t>
            </a:r>
            <a:endParaRPr lang="en-US" sz="2400" dirty="0"/>
          </a:p>
          <a:p>
            <a:pPr lvl="1">
              <a:spcBef>
                <a:spcPts val="600"/>
              </a:spcBef>
            </a:pPr>
            <a:r>
              <a:rPr lang="en-US" sz="2400" dirty="0" smtClean="0"/>
              <a:t>Data Duplication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Data Analysis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Training Models</a:t>
            </a: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Linear Regression</a:t>
            </a:r>
          </a:p>
          <a:p>
            <a:pPr lvl="1">
              <a:spcBef>
                <a:spcPts val="600"/>
              </a:spcBef>
            </a:pPr>
            <a:r>
              <a:rPr lang="en-US" sz="2400" dirty="0" err="1" smtClean="0"/>
              <a:t>KNeighbors</a:t>
            </a:r>
            <a:r>
              <a:rPr lang="en-US" sz="2400" dirty="0" smtClean="0"/>
              <a:t> </a:t>
            </a:r>
            <a:r>
              <a:rPr lang="en-US" sz="2400" dirty="0" err="1" smtClean="0"/>
              <a:t>Regressor</a:t>
            </a:r>
            <a:endParaRPr lang="en-US" sz="2400" dirty="0" smtClean="0"/>
          </a:p>
          <a:p>
            <a:pPr lvl="1">
              <a:spcBef>
                <a:spcPts val="600"/>
              </a:spcBef>
            </a:pPr>
            <a:r>
              <a:rPr lang="en-US" sz="2400" dirty="0" smtClean="0"/>
              <a:t>Random Forest</a:t>
            </a:r>
          </a:p>
          <a:p>
            <a:pPr lvl="1">
              <a:spcBef>
                <a:spcPts val="600"/>
              </a:spcBef>
            </a:pPr>
            <a:r>
              <a:rPr lang="en-US" sz="2400" dirty="0" smtClean="0"/>
              <a:t>Decision Tree</a:t>
            </a:r>
          </a:p>
          <a:p>
            <a:pPr>
              <a:spcBef>
                <a:spcPts val="600"/>
              </a:spcBef>
            </a:pPr>
            <a:r>
              <a:rPr lang="en-US" sz="2400" dirty="0" smtClean="0"/>
              <a:t>Conclusion</a:t>
            </a:r>
            <a:endParaRPr lang="en-US" sz="2400" dirty="0"/>
          </a:p>
        </p:txBody>
      </p:sp>
      <p:pic>
        <p:nvPicPr>
          <p:cNvPr id="5" name="Picture 1" descr="C:\Temp\ketrina\Lecture1-Introductio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28276" y="2385849"/>
            <a:ext cx="4546595" cy="2031124"/>
          </a:xfrm>
          <a:prstGeom prst="rect">
            <a:avLst/>
          </a:prstGeom>
          <a:noFill/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2BBA5C69-935F-057E-2A13-AE49646BF4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7E5BBD8-8AB6-CC81-6546-588FE724F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078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20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5212" y="1676400"/>
            <a:ext cx="10514135" cy="3572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033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21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19" y="585390"/>
            <a:ext cx="11717385" cy="5687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127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22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371600"/>
            <a:ext cx="7535103" cy="356798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3612" y="1531766"/>
            <a:ext cx="4875213" cy="3247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909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23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56" y="1556888"/>
            <a:ext cx="6952520" cy="340081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7576" y="1509311"/>
            <a:ext cx="5181249" cy="3495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88322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24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217" y="838200"/>
            <a:ext cx="6664271" cy="3276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4977" y="685800"/>
            <a:ext cx="5062748" cy="370556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9412" y="3617363"/>
            <a:ext cx="3401707" cy="3012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2873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25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88" y="623496"/>
            <a:ext cx="11631648" cy="561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375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26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12" y="762000"/>
            <a:ext cx="6629400" cy="5735202"/>
          </a:xfrm>
          <a:prstGeom prst="rect">
            <a:avLst/>
          </a:prstGeom>
        </p:spPr>
      </p:pic>
      <p:sp>
        <p:nvSpPr>
          <p:cNvPr id="4" name="Rectangle 1"/>
          <p:cNvSpPr>
            <a:spLocks noChangeArrowheads="1"/>
          </p:cNvSpPr>
          <p:nvPr/>
        </p:nvSpPr>
        <p:spPr bwMode="auto">
          <a:xfrm>
            <a:off x="7847012" y="1217711"/>
            <a:ext cx="453318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</a:rPr>
              <a:t>max_power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</a:rPr>
              <a:t> has the biggest influence on 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</a:rPr>
              <a:t>selling_price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212121"/>
                </a:solidFill>
                <a:effectLst/>
                <a:latin typeface="+mn-lt"/>
              </a:rPr>
              <a:t>.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+mn-lt"/>
              </a:rPr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2212" y="1730188"/>
            <a:ext cx="414395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36283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7828" y="1337970"/>
            <a:ext cx="6573167" cy="4182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9115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Training Models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28</a:t>
            </a:fld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5812" y="1219200"/>
            <a:ext cx="8409419" cy="3910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307433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9523572" cy="334962"/>
          </a:xfrm>
        </p:spPr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Training Models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928" y="1738535"/>
            <a:ext cx="5736114" cy="3387772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689221"/>
            <a:ext cx="4627020" cy="548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386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>
                <a:solidFill>
                  <a:schemeClr val="accent1">
                    <a:lumMod val="75000"/>
                  </a:schemeClr>
                </a:solidFill>
              </a:rPr>
              <a:t>Dataset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7012" y="3124201"/>
            <a:ext cx="6019800" cy="3124200"/>
          </a:xfrm>
        </p:spPr>
        <p:txBody>
          <a:bodyPr>
            <a:normAutofit fontScale="70000" lnSpcReduction="20000"/>
          </a:bodyPr>
          <a:lstStyle/>
          <a:p>
            <a:pPr>
              <a:spcBef>
                <a:spcPts val="1200"/>
              </a:spcBef>
            </a:pPr>
            <a:r>
              <a:rPr lang="vi-VN" dirty="0"/>
              <a:t>Dataset includes 8128 observations on 13 variables</a:t>
            </a:r>
            <a:r>
              <a:rPr lang="vi-VN" dirty="0" smtClean="0"/>
              <a:t>:</a:t>
            </a:r>
            <a:endParaRPr lang="en-US" dirty="0" smtClean="0"/>
          </a:p>
          <a:p>
            <a:pPr lvl="1">
              <a:spcBef>
                <a:spcPts val="1200"/>
              </a:spcBef>
            </a:pPr>
            <a:r>
              <a:rPr lang="en-US" sz="2400" dirty="0"/>
              <a:t>name: name of the car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year: year of manufacture</a:t>
            </a:r>
          </a:p>
          <a:p>
            <a:pPr lvl="1">
              <a:spcBef>
                <a:spcPts val="1200"/>
              </a:spcBef>
            </a:pPr>
            <a:r>
              <a:rPr lang="en-US" sz="2400" dirty="0" err="1"/>
              <a:t>selling_price</a:t>
            </a:r>
            <a:r>
              <a:rPr lang="en-US" sz="2400" dirty="0"/>
              <a:t>: resale price</a:t>
            </a:r>
          </a:p>
          <a:p>
            <a:pPr lvl="1">
              <a:spcBef>
                <a:spcPts val="1200"/>
              </a:spcBef>
            </a:pPr>
            <a:r>
              <a:rPr lang="en-US" sz="2400" dirty="0" err="1"/>
              <a:t>km_driven</a:t>
            </a:r>
            <a:r>
              <a:rPr lang="en-US" sz="2400" dirty="0"/>
              <a:t>: number of kilometers traveled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fuel: type of fuel used: Diesel, Petrol, LPG or CNG</a:t>
            </a:r>
          </a:p>
          <a:p>
            <a:pPr lvl="1">
              <a:spcBef>
                <a:spcPts val="1200"/>
              </a:spcBef>
            </a:pPr>
            <a:r>
              <a:rPr lang="en-US" sz="2400" dirty="0" err="1"/>
              <a:t>sell_type</a:t>
            </a:r>
            <a:r>
              <a:rPr lang="en-US" sz="2400" dirty="0"/>
              <a:t>: seller type: Individual, Dealer or Trustmark Dealer</a:t>
            </a:r>
          </a:p>
          <a:p>
            <a:pPr lvl="1">
              <a:spcBef>
                <a:spcPts val="1200"/>
              </a:spcBef>
            </a:pPr>
            <a:endParaRPr lang="en-US" sz="2400" dirty="0" smtClean="0"/>
          </a:p>
          <a:p>
            <a:pPr lvl="1">
              <a:spcBef>
                <a:spcPts val="1200"/>
              </a:spcBef>
            </a:pPr>
            <a:endParaRPr lang="vi-VN" sz="24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3023" y="914400"/>
            <a:ext cx="11090189" cy="1914792"/>
          </a:xfrm>
          <a:prstGeom prst="rect">
            <a:avLst/>
          </a:prstGeom>
        </p:spPr>
      </p:pic>
      <p:sp>
        <p:nvSpPr>
          <p:cNvPr id="8" name="Content Placeholder 2"/>
          <p:cNvSpPr txBox="1">
            <a:spLocks/>
          </p:cNvSpPr>
          <p:nvPr/>
        </p:nvSpPr>
        <p:spPr>
          <a:xfrm>
            <a:off x="5484812" y="3403898"/>
            <a:ext cx="6553200" cy="299690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5425" indent="-225425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b="1" kern="1200">
                <a:solidFill>
                  <a:srgbClr val="3760AA"/>
                </a:solidFill>
                <a:latin typeface="+mn-lt"/>
                <a:ea typeface="+mn-ea"/>
                <a:cs typeface="+mn-cs"/>
              </a:defRPr>
            </a:lvl1pPr>
            <a:lvl2pPr marL="688975" indent="-231775" algn="l" defTabSz="914400" rtl="0" eaLnBrk="1" latinLnBrk="0" hangingPunct="1">
              <a:spcBef>
                <a:spcPct val="20000"/>
              </a:spcBef>
              <a:buClr>
                <a:srgbClr val="C00000"/>
              </a:buClr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Clr>
                <a:srgbClr val="0070C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Clr>
                <a:srgbClr val="FF0000"/>
              </a:buClr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1200"/>
              </a:spcBef>
            </a:pPr>
            <a:r>
              <a:rPr lang="en-US" sz="2400" dirty="0" smtClean="0"/>
              <a:t>transmission</a:t>
            </a:r>
            <a:r>
              <a:rPr lang="en-US" sz="2400" dirty="0"/>
              <a:t>: transmission type of the car: Manual or Automatic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owner: The number of owners who have owned the car: First Owner, Second Owner, Third Owner, Fourth &amp; Above Owner or Test Drive Car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mileage: Number of kilometers traveled per 1 liter or 1 kg of fuel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engine: engine of the car</a:t>
            </a:r>
          </a:p>
          <a:p>
            <a:pPr lvl="1">
              <a:spcBef>
                <a:spcPts val="1200"/>
              </a:spcBef>
            </a:pPr>
            <a:r>
              <a:rPr lang="en-US" sz="2400" dirty="0" err="1"/>
              <a:t>max_power</a:t>
            </a:r>
            <a:r>
              <a:rPr lang="en-US" sz="2400" dirty="0"/>
              <a:t>: Maximum capacity of the car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torque: torque of the car</a:t>
            </a:r>
          </a:p>
          <a:p>
            <a:pPr lvl="1">
              <a:spcBef>
                <a:spcPts val="1200"/>
              </a:spcBef>
            </a:pPr>
            <a:r>
              <a:rPr lang="en-US" sz="2400" dirty="0"/>
              <a:t>seats: number of seats in the car</a:t>
            </a:r>
            <a:endParaRPr lang="vi-VN" sz="2400" dirty="0"/>
          </a:p>
        </p:txBody>
      </p:sp>
    </p:spTree>
    <p:extLst>
      <p:ext uri="{BB962C8B-B14F-4D97-AF65-F5344CB8AC3E}">
        <p14:creationId xmlns:p14="http://schemas.microsoft.com/office/powerpoint/2010/main" val="302759290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30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9523572" cy="334962"/>
          </a:xfrm>
        </p:spPr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Training Models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38" y="1600200"/>
            <a:ext cx="6217853" cy="3644353"/>
          </a:xfrm>
          <a:prstGeom prst="rect">
            <a:avLst/>
          </a:prstGeom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12" y="762000"/>
            <a:ext cx="4438650" cy="5048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1732199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31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9523572" cy="334962"/>
          </a:xfrm>
        </p:spPr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Training Models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27444" y="1247757"/>
            <a:ext cx="3715268" cy="351521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12" y="1412586"/>
            <a:ext cx="7239000" cy="3185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86560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32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9523572" cy="334962"/>
          </a:xfrm>
        </p:spPr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Training Models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4128" y="1295400"/>
            <a:ext cx="3648584" cy="351521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012" y="1295400"/>
            <a:ext cx="7844325" cy="3581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23707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33</a:t>
            </a:fld>
            <a:endParaRPr lang="en-US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9523572" cy="334962"/>
          </a:xfrm>
        </p:spPr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Conclusion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42" y="1379274"/>
            <a:ext cx="5811369" cy="5071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354" y="1626083"/>
            <a:ext cx="7048177" cy="4324350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2526" y="639186"/>
            <a:ext cx="4190999" cy="10372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874162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62040" y="122238"/>
            <a:ext cx="7923372" cy="334962"/>
          </a:xfrm>
        </p:spPr>
        <p:txBody>
          <a:bodyPr/>
          <a:lstStyle/>
          <a:p>
            <a:pPr algn="ctr"/>
            <a:r>
              <a:rPr lang="en-US" dirty="0" smtClean="0"/>
              <a:t>DEMO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2E46F540-63D2-970B-918F-5D63C2369B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/>
          <a:srcRect r="11577"/>
          <a:stretch/>
        </p:blipFill>
        <p:spPr>
          <a:xfrm>
            <a:off x="984357" y="609600"/>
            <a:ext cx="5110055" cy="508482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b="7730"/>
          <a:stretch/>
        </p:blipFill>
        <p:spPr>
          <a:xfrm>
            <a:off x="5895832" y="1371600"/>
            <a:ext cx="6019508" cy="35052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t="91754" r="54216" b="-104"/>
          <a:stretch/>
        </p:blipFill>
        <p:spPr>
          <a:xfrm>
            <a:off x="3579812" y="5694429"/>
            <a:ext cx="5340363" cy="61471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73305" y="5879068"/>
            <a:ext cx="8384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 smtClean="0">
                <a:solidFill>
                  <a:srgbClr val="FF0000"/>
                </a:solidFill>
              </a:rPr>
              <a:t>Result:</a:t>
            </a:r>
            <a:endParaRPr lang="en-US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1231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919469" y="4800600"/>
            <a:ext cx="5585143" cy="609600"/>
          </a:xfrm>
        </p:spPr>
        <p:txBody>
          <a:bodyPr/>
          <a:lstStyle/>
          <a:p>
            <a:pPr algn="l"/>
            <a:r>
              <a:rPr lang="en-US" dirty="0" smtClean="0"/>
              <a:t>Thank for listening…!</a:t>
            </a:r>
            <a:endParaRPr lang="en-US" dirty="0"/>
          </a:p>
        </p:txBody>
      </p:sp>
      <p:sp>
        <p:nvSpPr>
          <p:cNvPr id="7" name="Footer Placeholder 4"/>
          <p:cNvSpPr txBox="1">
            <a:spLocks/>
          </p:cNvSpPr>
          <p:nvPr/>
        </p:nvSpPr>
        <p:spPr>
          <a:xfrm>
            <a:off x="3427412" y="838200"/>
            <a:ext cx="5562600" cy="3810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2800" b="1" kern="1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>
                <a:solidFill>
                  <a:srgbClr val="C00000"/>
                </a:solidFill>
              </a:rPr>
              <a:t>Nhân bản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sz="2000">
                <a:solidFill>
                  <a:srgbClr val="FFC000"/>
                </a:solidFill>
              </a:rPr>
              <a:t>Phụng sự</a:t>
            </a:r>
            <a:r>
              <a:rPr lang="en-US" sz="2000">
                <a:solidFill>
                  <a:schemeClr val="accent1">
                    <a:lumMod val="75000"/>
                  </a:schemeClr>
                </a:solidFill>
              </a:rPr>
              <a:t> – </a:t>
            </a:r>
            <a:r>
              <a:rPr lang="en-US" sz="2000">
                <a:solidFill>
                  <a:srgbClr val="002060"/>
                </a:solidFill>
              </a:rPr>
              <a:t>Khai phóng</a:t>
            </a:r>
            <a:endParaRPr lang="en-US" sz="2000"/>
          </a:p>
        </p:txBody>
      </p:sp>
      <p:pic>
        <p:nvPicPr>
          <p:cNvPr id="8" name="Picture 2" descr="C:\Z_Upload\ML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9" t="19496" r="19555" b="7829"/>
          <a:stretch/>
        </p:blipFill>
        <p:spPr bwMode="auto">
          <a:xfrm>
            <a:off x="4589748" y="1967552"/>
            <a:ext cx="3041221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xmlns="" id="{1991EE09-878E-822C-4ACC-CC886A408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077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Cleaning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73459" y="1752600"/>
            <a:ext cx="6744954" cy="1752600"/>
          </a:xfrm>
        </p:spPr>
        <p:txBody>
          <a:bodyPr>
            <a:normAutofit/>
          </a:bodyPr>
          <a:lstStyle/>
          <a:p>
            <a:pPr marL="457200" lvl="1" indent="0">
              <a:spcBef>
                <a:spcPts val="1200"/>
              </a:spcBef>
              <a:buNone/>
            </a:pPr>
            <a:r>
              <a:rPr lang="en-US" sz="2400" dirty="0"/>
              <a:t>With the original data set with 8128 rows and 13 columns, after deleting the </a:t>
            </a:r>
            <a:r>
              <a:rPr lang="en-US" sz="2400" dirty="0" smtClean="0"/>
              <a:t>“torque” </a:t>
            </a:r>
            <a:r>
              <a:rPr lang="en-US" sz="2400" dirty="0"/>
              <a:t>column and handling missing data, the remaining data is 7907 rows and 12 columns</a:t>
            </a:r>
            <a:r>
              <a:rPr lang="en-US" sz="2400" dirty="0" smtClean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4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0306" y="638262"/>
            <a:ext cx="2298488" cy="33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376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Wingdings"/>
              </a:defRPr>
            </a:lvl1pPr>
          </a:lstStyle>
          <a:p>
            <a:r>
              <a:rPr lang="en-US" dirty="0" smtClean="0"/>
              <a:t>Missing 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99412" y="973224"/>
            <a:ext cx="2800741" cy="4124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26790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1012" y="1911363"/>
            <a:ext cx="8572233" cy="4396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Cleaning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65612" y="1120286"/>
            <a:ext cx="7010400" cy="1752600"/>
          </a:xfrm>
        </p:spPr>
        <p:txBody>
          <a:bodyPr>
            <a:normAutofit/>
          </a:bodyPr>
          <a:lstStyle/>
          <a:p>
            <a:pPr marL="457200" lvl="1" indent="0">
              <a:spcBef>
                <a:spcPts val="1200"/>
              </a:spcBef>
              <a:buNone/>
            </a:pPr>
            <a:r>
              <a:rPr lang="en-US" sz="2400" dirty="0" smtClean="0"/>
              <a:t>After handling data duplication, </a:t>
            </a:r>
            <a:r>
              <a:rPr lang="en-US" sz="2400" dirty="0"/>
              <a:t>the remaining data is </a:t>
            </a:r>
            <a:r>
              <a:rPr lang="en-US" sz="2400" dirty="0" smtClean="0"/>
              <a:t>6718 </a:t>
            </a:r>
            <a:r>
              <a:rPr lang="en-US" sz="2400" dirty="0"/>
              <a:t>rows and 12 columns</a:t>
            </a:r>
            <a:r>
              <a:rPr lang="en-US" sz="2400" dirty="0" smtClean="0"/>
              <a:t>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5</a:t>
            </a:fld>
            <a:endParaRPr lang="en-US"/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910306" y="638262"/>
            <a:ext cx="3050506" cy="33496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 defTabSz="914400" rtl="0" eaLnBrk="1" latinLnBrk="0" hangingPunct="1">
              <a:spcBef>
                <a:spcPct val="0"/>
              </a:spcBef>
              <a:buNone/>
              <a:defRPr sz="3000" b="1" kern="1200">
                <a:solidFill>
                  <a:srgbClr val="3760A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j-lt"/>
                <a:ea typeface="+mj-ea"/>
                <a:cs typeface="+mj-cs"/>
                <a:sym typeface="Wingdings"/>
              </a:defRPr>
            </a:lvl1pPr>
          </a:lstStyle>
          <a:p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Duplication 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6051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6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2" y="1215861"/>
            <a:ext cx="7791431" cy="28849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0612" y="788056"/>
            <a:ext cx="5249008" cy="83831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8014" y="3999090"/>
            <a:ext cx="7282698" cy="2526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6487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7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421" y="682586"/>
            <a:ext cx="7162800" cy="272572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32012" y="3553843"/>
            <a:ext cx="7589250" cy="268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2040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8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1612" y="637459"/>
            <a:ext cx="6629400" cy="248674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8985" y="3124200"/>
            <a:ext cx="6334653" cy="336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1360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…</a:t>
            </a:r>
            <a:r>
              <a:rPr lang="en-US" sz="3200" dirty="0" smtClean="0">
                <a:solidFill>
                  <a:schemeClr val="accent1">
                    <a:lumMod val="75000"/>
                  </a:schemeClr>
                </a:solidFill>
              </a:rPr>
              <a:t>Data Analysis</a:t>
            </a:r>
            <a:endParaRPr lang="en-US" sz="32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D65F946-5C6B-9C0A-0196-96C7ACB5E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Machine Learning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653D94A-5021-C087-F050-7C04EEB4DB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A7A832-6730-4971-A5D3-FA5C81A3095C}" type="slidenum">
              <a:rPr lang="en-US" smtClean="0"/>
              <a:t>9</a:t>
            </a:fld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845" y="762000"/>
            <a:ext cx="6921756" cy="254821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5844" y="3430462"/>
            <a:ext cx="6015568" cy="3124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2194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475</Words>
  <Application>Microsoft Office PowerPoint</Application>
  <PresentationFormat>Custom</PresentationFormat>
  <Paragraphs>170</Paragraphs>
  <Slides>35</Slides>
  <Notes>31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36" baseType="lpstr">
      <vt:lpstr>Office Theme</vt:lpstr>
      <vt:lpstr>CAR PRICE PREDICTION</vt:lpstr>
      <vt:lpstr>CONTENTs</vt:lpstr>
      <vt:lpstr>…Dataset Overview</vt:lpstr>
      <vt:lpstr>…Data Cleaning</vt:lpstr>
      <vt:lpstr>…Data Cleaning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…Data Analysis</vt:lpstr>
      <vt:lpstr>…Training Models</vt:lpstr>
      <vt:lpstr>…Training Models</vt:lpstr>
      <vt:lpstr>…Training Models</vt:lpstr>
      <vt:lpstr>…Training Models</vt:lpstr>
      <vt:lpstr>…Training Models</vt:lpstr>
      <vt:lpstr>…Conclusion</vt:lpstr>
      <vt:lpstr>DEMO</vt:lpstr>
      <vt:lpstr>Thank for listening…!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LeNga</dc:creator>
  <cp:lastModifiedBy>My computer</cp:lastModifiedBy>
  <cp:revision>56</cp:revision>
  <dcterms:created xsi:type="dcterms:W3CDTF">2021-12-14T10:45:07Z</dcterms:created>
  <dcterms:modified xsi:type="dcterms:W3CDTF">2024-06-12T06:47:09Z</dcterms:modified>
</cp:coreProperties>
</file>